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  <p:sldMasterId id="2147483756" r:id="rId5"/>
    <p:sldMasterId id="2147483768" r:id="rId6"/>
  </p:sldMasterIdLst>
  <p:notesMasterIdLst>
    <p:notesMasterId r:id="rId11"/>
  </p:notesMasterIdLst>
  <p:sldIdLst>
    <p:sldId id="369" r:id="rId7"/>
    <p:sldId id="490" r:id="rId8"/>
    <p:sldId id="489" r:id="rId9"/>
    <p:sldId id="488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1pPr>
    <a:lvl2pPr marL="457177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2pPr>
    <a:lvl3pPr marL="914353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3pPr>
    <a:lvl4pPr marL="137153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4pPr>
    <a:lvl5pPr marL="1828706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5pPr>
    <a:lvl6pPr marL="2285883" algn="l" defTabSz="914353" rtl="0" eaLnBrk="1" latinLnBrk="0" hangingPunct="1"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6pPr>
    <a:lvl7pPr marL="2743060" algn="l" defTabSz="914353" rtl="0" eaLnBrk="1" latinLnBrk="0" hangingPunct="1"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7pPr>
    <a:lvl8pPr marL="3200236" algn="l" defTabSz="914353" rtl="0" eaLnBrk="1" latinLnBrk="0" hangingPunct="1"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8pPr>
    <a:lvl9pPr marL="3657413" algn="l" defTabSz="914353" rtl="0" eaLnBrk="1" latinLnBrk="0" hangingPunct="1">
      <a:defRPr sz="3800" kern="1200">
        <a:solidFill>
          <a:schemeClr val="tx1"/>
        </a:solidFill>
        <a:latin typeface="Impac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B28C"/>
    <a:srgbClr val="00FF00"/>
    <a:srgbClr val="FF6600"/>
    <a:srgbClr val="666633"/>
    <a:srgbClr val="6699FF"/>
    <a:srgbClr val="C7B68B"/>
    <a:srgbClr val="FFFF00"/>
    <a:srgbClr val="FF9933"/>
    <a:srgbClr val="CAB990"/>
    <a:srgbClr val="BB0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 autoAdjust="0"/>
    <p:restoredTop sz="99856" autoAdjust="0"/>
  </p:normalViewPr>
  <p:slideViewPr>
    <p:cSldViewPr>
      <p:cViewPr varScale="1">
        <p:scale>
          <a:sx n="109" d="100"/>
          <a:sy n="109" d="100"/>
        </p:scale>
        <p:origin x="-10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>
                <a:latin typeface="Arial" charset="0"/>
              </a:defRPr>
            </a:lvl1pPr>
          </a:lstStyle>
          <a:p>
            <a:pPr>
              <a:defRPr/>
            </a:pPr>
            <a:fld id="{19637FCC-0165-4793-B310-EDDF16C13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6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5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70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6EEA8B-9A8B-4BF4-806E-57B0C1991A8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3013" lvl="1" indent="-115873">
              <a:buFont typeface="Arial" pitchFamily="34" charset="0"/>
              <a:buChar char="•"/>
            </a:pPr>
            <a:endParaRPr lang="en-US" dirty="0" smtClean="0"/>
          </a:p>
          <a:p>
            <a:pPr marL="573013" lvl="1" indent="-115873"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75A248-B031-4ECC-9373-C1742FCDF94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3" descr="APRON_newtaglin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4343400"/>
            <a:ext cx="2070100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63500" dir="42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Line 60"/>
          <p:cNvSpPr>
            <a:spLocks noChangeShapeType="1"/>
          </p:cNvSpPr>
          <p:nvPr/>
        </p:nvSpPr>
        <p:spPr bwMode="auto">
          <a:xfrm>
            <a:off x="762001" y="2805113"/>
            <a:ext cx="7620000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35" tIns="45718" rIns="91435" bIns="45718"/>
          <a:lstStyle/>
          <a:p>
            <a:pPr algn="ctr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115" name="Rectangle 43"/>
          <p:cNvSpPr>
            <a:spLocks noGrp="1" noChangeArrowheads="1"/>
          </p:cNvSpPr>
          <p:nvPr>
            <p:ph type="ctrTitle"/>
          </p:nvPr>
        </p:nvSpPr>
        <p:spPr>
          <a:xfrm>
            <a:off x="749300" y="1143000"/>
            <a:ext cx="7620000" cy="1447800"/>
          </a:xfrm>
        </p:spPr>
        <p:txBody>
          <a:bodyPr anchor="b" anchorCtr="1"/>
          <a:lstStyle>
            <a:lvl1pPr algn="ctr">
              <a:lnSpc>
                <a:spcPct val="90000"/>
              </a:lnSpc>
              <a:defRPr sz="4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097214"/>
            <a:ext cx="6096000" cy="12461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rgbClr val="FF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22226"/>
            <a:ext cx="2054225" cy="6378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1" y="22226"/>
            <a:ext cx="6010275" cy="6378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0"/>
          <p:cNvSpPr>
            <a:spLocks noChangeShapeType="1"/>
          </p:cNvSpPr>
          <p:nvPr/>
        </p:nvSpPr>
        <p:spPr bwMode="auto">
          <a:xfrm>
            <a:off x="762000" y="2805113"/>
            <a:ext cx="7620000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62" descr="APRON-with-Brand-Promi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648200"/>
            <a:ext cx="1828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5" name="Rectangle 43"/>
          <p:cNvSpPr>
            <a:spLocks noGrp="1" noChangeArrowheads="1"/>
          </p:cNvSpPr>
          <p:nvPr>
            <p:ph type="ctrTitle"/>
          </p:nvPr>
        </p:nvSpPr>
        <p:spPr>
          <a:xfrm>
            <a:off x="749300" y="1143000"/>
            <a:ext cx="7620000" cy="1447800"/>
          </a:xfrm>
        </p:spPr>
        <p:txBody>
          <a:bodyPr anchor="b" anchorCtr="1"/>
          <a:lstStyle>
            <a:lvl1pPr algn="ctr">
              <a:lnSpc>
                <a:spcPct val="90000"/>
              </a:lnSpc>
              <a:defRPr sz="4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097213"/>
            <a:ext cx="6096000" cy="12461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8730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39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0578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695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2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00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158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6696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825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715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416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22225"/>
            <a:ext cx="2054225" cy="6378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0" y="22225"/>
            <a:ext cx="6010275" cy="6378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28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0"/>
          <p:cNvSpPr>
            <a:spLocks noChangeShapeType="1"/>
          </p:cNvSpPr>
          <p:nvPr/>
        </p:nvSpPr>
        <p:spPr bwMode="auto">
          <a:xfrm>
            <a:off x="762000" y="2805113"/>
            <a:ext cx="7620000" cy="0"/>
          </a:xfrm>
          <a:prstGeom prst="line">
            <a:avLst/>
          </a:prstGeom>
          <a:noFill/>
          <a:ln w="317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5" name="Picture 62" descr="APRON-with-Brand-Promi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648200"/>
            <a:ext cx="1828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5" name="Rectangle 43"/>
          <p:cNvSpPr>
            <a:spLocks noGrp="1" noChangeArrowheads="1"/>
          </p:cNvSpPr>
          <p:nvPr>
            <p:ph type="ctrTitle"/>
          </p:nvPr>
        </p:nvSpPr>
        <p:spPr>
          <a:xfrm>
            <a:off x="749300" y="1143000"/>
            <a:ext cx="7620000" cy="1447800"/>
          </a:xfrm>
        </p:spPr>
        <p:txBody>
          <a:bodyPr anchor="b" anchorCtr="1"/>
          <a:lstStyle>
            <a:lvl1pPr algn="ctr">
              <a:lnSpc>
                <a:spcPct val="90000"/>
              </a:lnSpc>
              <a:defRPr sz="4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097213"/>
            <a:ext cx="6096000" cy="12461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83770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73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0402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805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19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861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358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33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3" indent="0">
              <a:buNone/>
              <a:defRPr sz="1600"/>
            </a:lvl3pPr>
            <a:lvl4pPr marL="1371530" indent="0">
              <a:buNone/>
              <a:defRPr sz="1400"/>
            </a:lvl4pPr>
            <a:lvl5pPr marL="1828706" indent="0">
              <a:buNone/>
              <a:defRPr sz="1400"/>
            </a:lvl5pPr>
            <a:lvl6pPr marL="2285883" indent="0">
              <a:buNone/>
              <a:defRPr sz="1400"/>
            </a:lvl6pPr>
            <a:lvl7pPr marL="2743060" indent="0">
              <a:buNone/>
              <a:defRPr sz="1400"/>
            </a:lvl7pPr>
            <a:lvl8pPr marL="3200236" indent="0">
              <a:buNone/>
              <a:defRPr sz="1400"/>
            </a:lvl8pPr>
            <a:lvl9pPr marL="365741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78179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5632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687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5763" y="22225"/>
            <a:ext cx="2066925" cy="6378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225"/>
            <a:ext cx="6049963" cy="6378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5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6950" y="914400"/>
            <a:ext cx="40322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 descr="PPTlin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1" y="304800"/>
            <a:ext cx="808831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5" descr="HD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23275" y="6096000"/>
            <a:ext cx="5302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28575" y="6588126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/>
          <a:lstStyle/>
          <a:p>
            <a:pPr>
              <a:defRPr/>
            </a:pPr>
            <a:fld id="{D0400553-84C3-4560-9315-FB17FF386D92}" type="slidenum">
              <a:rPr lang="en-US" sz="1000" b="1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65164" y="22226"/>
            <a:ext cx="8137525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914400"/>
            <a:ext cx="82169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5pPr>
      <a:lvl6pPr marL="457177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6pPr>
      <a:lvl7pPr marL="914353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7pPr>
      <a:lvl8pPr marL="137153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8pPr>
      <a:lvl9pPr marL="1828706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15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12" indent="-285736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2942" indent="-228588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3pPr>
      <a:lvl4pPr marL="1600118" indent="-228588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4pPr>
      <a:lvl5pPr marL="2057295" indent="-228588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5pPr>
      <a:lvl6pPr marL="2514471" indent="-228588" algn="l" rtl="0" eaLnBrk="1" fontAlgn="base" hangingPunct="1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6pPr>
      <a:lvl7pPr marL="2971648" indent="-228588" algn="l" rtl="0" eaLnBrk="1" fontAlgn="base" hangingPunct="1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7pPr>
      <a:lvl8pPr marL="3428825" indent="-228588" algn="l" rtl="0" eaLnBrk="1" fontAlgn="base" hangingPunct="1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8pPr>
      <a:lvl9pPr marL="3886001" indent="-228588" algn="l" rtl="0" eaLnBrk="1" fontAlgn="base" hangingPunct="1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4" descr="curverule"/>
          <p:cNvPicPr>
            <a:picLocks noChangeAspect="1" noChangeArrowheads="1"/>
          </p:cNvPicPr>
          <p:nvPr/>
        </p:nvPicPr>
        <p:blipFill>
          <a:blip r:embed="rId13" cstate="print"/>
          <a:srcRect r="6337"/>
          <a:stretch>
            <a:fillRect/>
          </a:stretch>
        </p:blipFill>
        <p:spPr bwMode="auto">
          <a:xfrm>
            <a:off x="206375" y="320675"/>
            <a:ext cx="8112125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5" descr="HD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23275" y="6110288"/>
            <a:ext cx="5302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28575" y="658812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64979798-A6C8-4D78-A863-F3A738D885B5}" type="slidenum">
              <a:rPr lang="en-US" sz="1000" b="1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sz="10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22225"/>
            <a:ext cx="8137525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914400"/>
            <a:ext cx="82169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6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15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4" descr="curverul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6375" y="320675"/>
            <a:ext cx="8112125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5" descr="HD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458200" y="6248400"/>
            <a:ext cx="5302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28575" y="658812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AB2583EE-7E3A-4314-91B1-85AA0B897DA6}" type="slidenum">
              <a:rPr lang="en-US" sz="1000" b="1">
                <a:solidFill>
                  <a:srgbClr val="000000"/>
                </a:solidFill>
                <a:latin typeface="Arial" charset="0"/>
              </a:rPr>
              <a:pPr>
                <a:defRPr/>
              </a:pPr>
              <a:t>‹#›</a:t>
            </a:fld>
            <a:endParaRPr lang="en-US" sz="10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22225"/>
            <a:ext cx="8137525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2169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134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3333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15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15000"/>
        <a:buFont typeface="Wingdings" pitchFamily="2" charset="2"/>
        <a:buChar char="§"/>
        <a:defRPr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15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Appointment Maker:  Pilot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3097214"/>
            <a:ext cx="6096000" cy="1246187"/>
          </a:xfrm>
        </p:spPr>
        <p:txBody>
          <a:bodyPr/>
          <a:lstStyle/>
          <a:p>
            <a:r>
              <a:rPr lang="en-US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September 26, 2012</a:t>
            </a:r>
            <a:endParaRPr lang="en-US" dirty="0"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41"/>
          <p:cNvSpPr/>
          <p:nvPr/>
        </p:nvSpPr>
        <p:spPr>
          <a:xfrm>
            <a:off x="641301" y="3035171"/>
            <a:ext cx="3814950" cy="3190808"/>
          </a:xfrm>
          <a:custGeom>
            <a:avLst/>
            <a:gdLst>
              <a:gd name="connsiteX0" fmla="*/ 259707 w 2473404"/>
              <a:gd name="connsiteY0" fmla="*/ 0 h 2765397"/>
              <a:gd name="connsiteX1" fmla="*/ 2213697 w 2473404"/>
              <a:gd name="connsiteY1" fmla="*/ 0 h 2765397"/>
              <a:gd name="connsiteX2" fmla="*/ 2473404 w 2473404"/>
              <a:gd name="connsiteY2" fmla="*/ 259707 h 2765397"/>
              <a:gd name="connsiteX3" fmla="*/ 2473404 w 2473404"/>
              <a:gd name="connsiteY3" fmla="*/ 2765397 h 2765397"/>
              <a:gd name="connsiteX4" fmla="*/ 2473404 w 2473404"/>
              <a:gd name="connsiteY4" fmla="*/ 2765397 h 2765397"/>
              <a:gd name="connsiteX5" fmla="*/ 0 w 2473404"/>
              <a:gd name="connsiteY5" fmla="*/ 2765397 h 2765397"/>
              <a:gd name="connsiteX6" fmla="*/ 0 w 2473404"/>
              <a:gd name="connsiteY6" fmla="*/ 2765397 h 2765397"/>
              <a:gd name="connsiteX7" fmla="*/ 0 w 2473404"/>
              <a:gd name="connsiteY7" fmla="*/ 259707 h 2765397"/>
              <a:gd name="connsiteX8" fmla="*/ 259707 w 2473404"/>
              <a:gd name="connsiteY8" fmla="*/ 0 h 2765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3404" h="2765397">
                <a:moveTo>
                  <a:pt x="2213697" y="2765397"/>
                </a:moveTo>
                <a:lnTo>
                  <a:pt x="259707" y="2765397"/>
                </a:lnTo>
                <a:cubicBezTo>
                  <a:pt x="116275" y="2765397"/>
                  <a:pt x="0" y="2649122"/>
                  <a:pt x="0" y="2505690"/>
                </a:cubicBezTo>
                <a:lnTo>
                  <a:pt x="0" y="0"/>
                </a:lnTo>
                <a:lnTo>
                  <a:pt x="0" y="0"/>
                </a:lnTo>
                <a:lnTo>
                  <a:pt x="2473404" y="0"/>
                </a:lnTo>
                <a:lnTo>
                  <a:pt x="2473404" y="0"/>
                </a:lnTo>
                <a:lnTo>
                  <a:pt x="2473404" y="2505690"/>
                </a:lnTo>
                <a:cubicBezTo>
                  <a:pt x="2473404" y="2649122"/>
                  <a:pt x="2357129" y="2765397"/>
                  <a:pt x="2213697" y="2765397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80000">
                <a:schemeClr val="accent1"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4298" tIns="78233" rIns="154298" bIns="154298" numCol="1" spcCol="1270" anchor="t" anchorCtr="0">
            <a:noAutofit/>
          </a:bodyPr>
          <a:lstStyle/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title"/>
          </p:nvPr>
        </p:nvSpPr>
        <p:spPr>
          <a:xfrm>
            <a:off x="665163" y="22225"/>
            <a:ext cx="8137525" cy="663575"/>
          </a:xfrm>
        </p:spPr>
        <p:txBody>
          <a:bodyPr/>
          <a:lstStyle/>
          <a:p>
            <a:pPr eaLnBrk="1" hangingPunct="1"/>
            <a:r>
              <a:rPr lang="en-US" sz="3200" dirty="0" smtClean="0"/>
              <a:t>Appointment Maker – Existing versus Future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469900" y="762000"/>
            <a:ext cx="8420100" cy="2262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 20"/>
          <p:cNvSpPr/>
          <p:nvPr/>
        </p:nvSpPr>
        <p:spPr>
          <a:xfrm>
            <a:off x="4915400" y="3018208"/>
            <a:ext cx="3814950" cy="3233898"/>
          </a:xfrm>
          <a:custGeom>
            <a:avLst/>
            <a:gdLst>
              <a:gd name="connsiteX0" fmla="*/ 259707 w 2473404"/>
              <a:gd name="connsiteY0" fmla="*/ 0 h 2765397"/>
              <a:gd name="connsiteX1" fmla="*/ 2213697 w 2473404"/>
              <a:gd name="connsiteY1" fmla="*/ 0 h 2765397"/>
              <a:gd name="connsiteX2" fmla="*/ 2473404 w 2473404"/>
              <a:gd name="connsiteY2" fmla="*/ 259707 h 2765397"/>
              <a:gd name="connsiteX3" fmla="*/ 2473404 w 2473404"/>
              <a:gd name="connsiteY3" fmla="*/ 2765397 h 2765397"/>
              <a:gd name="connsiteX4" fmla="*/ 2473404 w 2473404"/>
              <a:gd name="connsiteY4" fmla="*/ 2765397 h 2765397"/>
              <a:gd name="connsiteX5" fmla="*/ 0 w 2473404"/>
              <a:gd name="connsiteY5" fmla="*/ 2765397 h 2765397"/>
              <a:gd name="connsiteX6" fmla="*/ 0 w 2473404"/>
              <a:gd name="connsiteY6" fmla="*/ 2765397 h 2765397"/>
              <a:gd name="connsiteX7" fmla="*/ 0 w 2473404"/>
              <a:gd name="connsiteY7" fmla="*/ 259707 h 2765397"/>
              <a:gd name="connsiteX8" fmla="*/ 259707 w 2473404"/>
              <a:gd name="connsiteY8" fmla="*/ 0 h 2765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3404" h="2765397">
                <a:moveTo>
                  <a:pt x="2213697" y="2765397"/>
                </a:moveTo>
                <a:lnTo>
                  <a:pt x="259707" y="2765397"/>
                </a:lnTo>
                <a:cubicBezTo>
                  <a:pt x="116275" y="2765397"/>
                  <a:pt x="0" y="2649122"/>
                  <a:pt x="0" y="2505690"/>
                </a:cubicBezTo>
                <a:lnTo>
                  <a:pt x="0" y="0"/>
                </a:lnTo>
                <a:lnTo>
                  <a:pt x="0" y="0"/>
                </a:lnTo>
                <a:lnTo>
                  <a:pt x="2473404" y="0"/>
                </a:lnTo>
                <a:lnTo>
                  <a:pt x="2473404" y="0"/>
                </a:lnTo>
                <a:lnTo>
                  <a:pt x="2473404" y="2505690"/>
                </a:lnTo>
                <a:cubicBezTo>
                  <a:pt x="2473404" y="2649122"/>
                  <a:pt x="2357129" y="2765397"/>
                  <a:pt x="2213697" y="2765397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80000">
                <a:schemeClr val="accent1"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4298" tIns="78233" rIns="154298" bIns="154298" numCol="1" spcCol="1270" anchor="t" anchorCtr="0">
            <a:noAutofit/>
          </a:bodyPr>
          <a:lstStyle/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36"/>
          <p:cNvCxnSpPr>
            <a:cxnSpLocks noChangeShapeType="1"/>
          </p:cNvCxnSpPr>
          <p:nvPr/>
        </p:nvCxnSpPr>
        <p:spPr bwMode="auto">
          <a:xfrm>
            <a:off x="304800" y="3352800"/>
            <a:ext cx="868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" name="Straight Connector 36"/>
          <p:cNvCxnSpPr>
            <a:cxnSpLocks noChangeShapeType="1"/>
          </p:cNvCxnSpPr>
          <p:nvPr/>
        </p:nvCxnSpPr>
        <p:spPr bwMode="auto">
          <a:xfrm>
            <a:off x="304800" y="3238500"/>
            <a:ext cx="868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304800" y="3276600"/>
            <a:ext cx="8686800" cy="46038"/>
          </a:xfrm>
          <a:prstGeom prst="rect">
            <a:avLst/>
          </a:prstGeom>
          <a:solidFill>
            <a:srgbClr val="FF9933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endParaRPr lang="en-US" sz="1200" b="1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101875" y="3124200"/>
            <a:ext cx="1371600" cy="330200"/>
            <a:chOff x="96" y="288"/>
            <a:chExt cx="1215" cy="230"/>
          </a:xfrm>
        </p:grpSpPr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96" y="288"/>
              <a:ext cx="1215" cy="230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30"/>
                </a:cxn>
                <a:cxn ang="0">
                  <a:pos x="0" y="199"/>
                </a:cxn>
                <a:cxn ang="0">
                  <a:pos x="2" y="212"/>
                </a:cxn>
                <a:cxn ang="0">
                  <a:pos x="8" y="222"/>
                </a:cxn>
                <a:cxn ang="0">
                  <a:pos x="17" y="227"/>
                </a:cxn>
                <a:cxn ang="0">
                  <a:pos x="30" y="229"/>
                </a:cxn>
                <a:cxn ang="0">
                  <a:pos x="835" y="229"/>
                </a:cxn>
                <a:cxn ang="0">
                  <a:pos x="846" y="227"/>
                </a:cxn>
                <a:cxn ang="0">
                  <a:pos x="855" y="222"/>
                </a:cxn>
                <a:cxn ang="0">
                  <a:pos x="862" y="212"/>
                </a:cxn>
                <a:cxn ang="0">
                  <a:pos x="863" y="199"/>
                </a:cxn>
                <a:cxn ang="0">
                  <a:pos x="863" y="30"/>
                </a:cxn>
                <a:cxn ang="0">
                  <a:pos x="862" y="17"/>
                </a:cxn>
                <a:cxn ang="0">
                  <a:pos x="855" y="8"/>
                </a:cxn>
                <a:cxn ang="0">
                  <a:pos x="846" y="2"/>
                </a:cxn>
                <a:cxn ang="0">
                  <a:pos x="835" y="0"/>
                </a:cxn>
                <a:cxn ang="0">
                  <a:pos x="30" y="0"/>
                </a:cxn>
              </a:cxnLst>
              <a:rect l="0" t="0" r="r" b="b"/>
              <a:pathLst>
                <a:path w="864" h="230">
                  <a:moveTo>
                    <a:pt x="30" y="0"/>
                  </a:move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30"/>
                  </a:lnTo>
                  <a:lnTo>
                    <a:pt x="0" y="199"/>
                  </a:lnTo>
                  <a:lnTo>
                    <a:pt x="2" y="212"/>
                  </a:lnTo>
                  <a:lnTo>
                    <a:pt x="8" y="222"/>
                  </a:lnTo>
                  <a:lnTo>
                    <a:pt x="17" y="227"/>
                  </a:lnTo>
                  <a:lnTo>
                    <a:pt x="30" y="229"/>
                  </a:lnTo>
                  <a:lnTo>
                    <a:pt x="835" y="229"/>
                  </a:lnTo>
                  <a:lnTo>
                    <a:pt x="846" y="227"/>
                  </a:lnTo>
                  <a:lnTo>
                    <a:pt x="855" y="222"/>
                  </a:lnTo>
                  <a:lnTo>
                    <a:pt x="862" y="212"/>
                  </a:lnTo>
                  <a:lnTo>
                    <a:pt x="863" y="199"/>
                  </a:lnTo>
                  <a:lnTo>
                    <a:pt x="863" y="30"/>
                  </a:lnTo>
                  <a:lnTo>
                    <a:pt x="862" y="17"/>
                  </a:lnTo>
                  <a:lnTo>
                    <a:pt x="855" y="8"/>
                  </a:lnTo>
                  <a:lnTo>
                    <a:pt x="846" y="2"/>
                  </a:lnTo>
                  <a:lnTo>
                    <a:pt x="835" y="0"/>
                  </a:lnTo>
                  <a:lnTo>
                    <a:pt x="30" y="0"/>
                  </a:lnTo>
                </a:path>
              </a:pathLst>
            </a:custGeom>
            <a:solidFill>
              <a:srgbClr val="FFFFFF"/>
            </a:solidFill>
            <a:ln w="25400" cap="rnd" cmpd="sng">
              <a:solidFill>
                <a:srgbClr val="FF993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183" y="324"/>
              <a:ext cx="1041" cy="158"/>
              <a:chOff x="284" y="1694"/>
              <a:chExt cx="740" cy="158"/>
            </a:xfrm>
          </p:grpSpPr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284" y="1694"/>
                <a:ext cx="740" cy="158"/>
              </a:xfrm>
              <a:custGeom>
                <a:avLst/>
                <a:gdLst>
                  <a:gd name="T0" fmla="*/ 20 w 740"/>
                  <a:gd name="T1" fmla="*/ 0 h 158"/>
                  <a:gd name="T2" fmla="*/ 11 w 740"/>
                  <a:gd name="T3" fmla="*/ 2 h 158"/>
                  <a:gd name="T4" fmla="*/ 6 w 740"/>
                  <a:gd name="T5" fmla="*/ 7 h 158"/>
                  <a:gd name="T6" fmla="*/ 1 w 740"/>
                  <a:gd name="T7" fmla="*/ 12 h 158"/>
                  <a:gd name="T8" fmla="*/ 0 w 740"/>
                  <a:gd name="T9" fmla="*/ 20 h 158"/>
                  <a:gd name="T10" fmla="*/ 0 w 740"/>
                  <a:gd name="T11" fmla="*/ 138 h 158"/>
                  <a:gd name="T12" fmla="*/ 1 w 740"/>
                  <a:gd name="T13" fmla="*/ 145 h 158"/>
                  <a:gd name="T14" fmla="*/ 6 w 740"/>
                  <a:gd name="T15" fmla="*/ 152 h 158"/>
                  <a:gd name="T16" fmla="*/ 11 w 740"/>
                  <a:gd name="T17" fmla="*/ 155 h 158"/>
                  <a:gd name="T18" fmla="*/ 20 w 740"/>
                  <a:gd name="T19" fmla="*/ 157 h 158"/>
                  <a:gd name="T20" fmla="*/ 720 w 740"/>
                  <a:gd name="T21" fmla="*/ 157 h 158"/>
                  <a:gd name="T22" fmla="*/ 728 w 740"/>
                  <a:gd name="T23" fmla="*/ 155 h 158"/>
                  <a:gd name="T24" fmla="*/ 733 w 740"/>
                  <a:gd name="T25" fmla="*/ 152 h 158"/>
                  <a:gd name="T26" fmla="*/ 738 w 740"/>
                  <a:gd name="T27" fmla="*/ 145 h 158"/>
                  <a:gd name="T28" fmla="*/ 739 w 740"/>
                  <a:gd name="T29" fmla="*/ 138 h 158"/>
                  <a:gd name="T30" fmla="*/ 739 w 740"/>
                  <a:gd name="T31" fmla="*/ 20 h 158"/>
                  <a:gd name="T32" fmla="*/ 738 w 740"/>
                  <a:gd name="T33" fmla="*/ 12 h 158"/>
                  <a:gd name="T34" fmla="*/ 733 w 740"/>
                  <a:gd name="T35" fmla="*/ 7 h 158"/>
                  <a:gd name="T36" fmla="*/ 728 w 740"/>
                  <a:gd name="T37" fmla="*/ 2 h 158"/>
                  <a:gd name="T38" fmla="*/ 720 w 740"/>
                  <a:gd name="T39" fmla="*/ 0 h 158"/>
                  <a:gd name="T40" fmla="*/ 20 w 740"/>
                  <a:gd name="T41" fmla="*/ 0 h 15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40"/>
                  <a:gd name="T64" fmla="*/ 0 h 158"/>
                  <a:gd name="T65" fmla="*/ 740 w 740"/>
                  <a:gd name="T66" fmla="*/ 158 h 15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40" h="158">
                    <a:moveTo>
                      <a:pt x="20" y="0"/>
                    </a:moveTo>
                    <a:lnTo>
                      <a:pt x="11" y="2"/>
                    </a:lnTo>
                    <a:lnTo>
                      <a:pt x="6" y="7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138"/>
                    </a:lnTo>
                    <a:lnTo>
                      <a:pt x="1" y="145"/>
                    </a:lnTo>
                    <a:lnTo>
                      <a:pt x="6" y="152"/>
                    </a:lnTo>
                    <a:lnTo>
                      <a:pt x="11" y="155"/>
                    </a:lnTo>
                    <a:lnTo>
                      <a:pt x="20" y="157"/>
                    </a:lnTo>
                    <a:lnTo>
                      <a:pt x="720" y="157"/>
                    </a:lnTo>
                    <a:lnTo>
                      <a:pt x="728" y="155"/>
                    </a:lnTo>
                    <a:lnTo>
                      <a:pt x="733" y="152"/>
                    </a:lnTo>
                    <a:lnTo>
                      <a:pt x="738" y="145"/>
                    </a:lnTo>
                    <a:lnTo>
                      <a:pt x="739" y="138"/>
                    </a:lnTo>
                    <a:lnTo>
                      <a:pt x="739" y="20"/>
                    </a:lnTo>
                    <a:lnTo>
                      <a:pt x="738" y="12"/>
                    </a:lnTo>
                    <a:lnTo>
                      <a:pt x="733" y="7"/>
                    </a:lnTo>
                    <a:lnTo>
                      <a:pt x="728" y="2"/>
                    </a:lnTo>
                    <a:lnTo>
                      <a:pt x="720" y="0"/>
                    </a:lnTo>
                    <a:lnTo>
                      <a:pt x="20" y="0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b="1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7" name="Rectangle 20"/>
              <p:cNvSpPr>
                <a:spLocks noChangeArrowheads="1"/>
              </p:cNvSpPr>
              <p:nvPr/>
            </p:nvSpPr>
            <p:spPr bwMode="auto">
              <a:xfrm>
                <a:off x="356" y="1722"/>
                <a:ext cx="634" cy="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87015" tIns="43509" rIns="87015" bIns="43509" anchor="ctr"/>
              <a:lstStyle/>
              <a:p>
                <a:pPr algn="ctr" defTabSz="865188">
                  <a:spcBef>
                    <a:spcPct val="100000"/>
                  </a:spcBef>
                </a:pPr>
                <a:r>
                  <a:rPr lang="en-US" sz="1200" b="1" dirty="0" smtClean="0">
                    <a:solidFill>
                      <a:srgbClr val="000000"/>
                    </a:solidFill>
                    <a:latin typeface="Arial" pitchFamily="34" charset="0"/>
                  </a:rPr>
                  <a:t>Future State</a:t>
                </a:r>
                <a:endParaRPr lang="en-US" sz="1200" b="1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</p:grp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1765450" y="3124200"/>
            <a:ext cx="1371600" cy="330200"/>
            <a:chOff x="96" y="288"/>
            <a:chExt cx="1215" cy="230"/>
          </a:xfrm>
        </p:grpSpPr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96" y="288"/>
              <a:ext cx="1215" cy="230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7" y="2"/>
                </a:cxn>
                <a:cxn ang="0">
                  <a:pos x="8" y="8"/>
                </a:cxn>
                <a:cxn ang="0">
                  <a:pos x="2" y="17"/>
                </a:cxn>
                <a:cxn ang="0">
                  <a:pos x="0" y="30"/>
                </a:cxn>
                <a:cxn ang="0">
                  <a:pos x="0" y="199"/>
                </a:cxn>
                <a:cxn ang="0">
                  <a:pos x="2" y="212"/>
                </a:cxn>
                <a:cxn ang="0">
                  <a:pos x="8" y="222"/>
                </a:cxn>
                <a:cxn ang="0">
                  <a:pos x="17" y="227"/>
                </a:cxn>
                <a:cxn ang="0">
                  <a:pos x="30" y="229"/>
                </a:cxn>
                <a:cxn ang="0">
                  <a:pos x="835" y="229"/>
                </a:cxn>
                <a:cxn ang="0">
                  <a:pos x="846" y="227"/>
                </a:cxn>
                <a:cxn ang="0">
                  <a:pos x="855" y="222"/>
                </a:cxn>
                <a:cxn ang="0">
                  <a:pos x="862" y="212"/>
                </a:cxn>
                <a:cxn ang="0">
                  <a:pos x="863" y="199"/>
                </a:cxn>
                <a:cxn ang="0">
                  <a:pos x="863" y="30"/>
                </a:cxn>
                <a:cxn ang="0">
                  <a:pos x="862" y="17"/>
                </a:cxn>
                <a:cxn ang="0">
                  <a:pos x="855" y="8"/>
                </a:cxn>
                <a:cxn ang="0">
                  <a:pos x="846" y="2"/>
                </a:cxn>
                <a:cxn ang="0">
                  <a:pos x="835" y="0"/>
                </a:cxn>
                <a:cxn ang="0">
                  <a:pos x="30" y="0"/>
                </a:cxn>
              </a:cxnLst>
              <a:rect l="0" t="0" r="r" b="b"/>
              <a:pathLst>
                <a:path w="864" h="230">
                  <a:moveTo>
                    <a:pt x="30" y="0"/>
                  </a:move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30"/>
                  </a:lnTo>
                  <a:lnTo>
                    <a:pt x="0" y="199"/>
                  </a:lnTo>
                  <a:lnTo>
                    <a:pt x="2" y="212"/>
                  </a:lnTo>
                  <a:lnTo>
                    <a:pt x="8" y="222"/>
                  </a:lnTo>
                  <a:lnTo>
                    <a:pt x="17" y="227"/>
                  </a:lnTo>
                  <a:lnTo>
                    <a:pt x="30" y="229"/>
                  </a:lnTo>
                  <a:lnTo>
                    <a:pt x="835" y="229"/>
                  </a:lnTo>
                  <a:lnTo>
                    <a:pt x="846" y="227"/>
                  </a:lnTo>
                  <a:lnTo>
                    <a:pt x="855" y="222"/>
                  </a:lnTo>
                  <a:lnTo>
                    <a:pt x="862" y="212"/>
                  </a:lnTo>
                  <a:lnTo>
                    <a:pt x="863" y="199"/>
                  </a:lnTo>
                  <a:lnTo>
                    <a:pt x="863" y="30"/>
                  </a:lnTo>
                  <a:lnTo>
                    <a:pt x="862" y="17"/>
                  </a:lnTo>
                  <a:lnTo>
                    <a:pt x="855" y="8"/>
                  </a:lnTo>
                  <a:lnTo>
                    <a:pt x="846" y="2"/>
                  </a:lnTo>
                  <a:lnTo>
                    <a:pt x="835" y="0"/>
                  </a:lnTo>
                  <a:lnTo>
                    <a:pt x="30" y="0"/>
                  </a:lnTo>
                </a:path>
              </a:pathLst>
            </a:custGeom>
            <a:solidFill>
              <a:srgbClr val="FFFFFF"/>
            </a:solidFill>
            <a:ln w="25400" cap="rnd" cmpd="sng">
              <a:solidFill>
                <a:srgbClr val="FF993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" name="Group 18"/>
            <p:cNvGrpSpPr>
              <a:grpSpLocks/>
            </p:cNvGrpSpPr>
            <p:nvPr/>
          </p:nvGrpSpPr>
          <p:grpSpPr bwMode="auto">
            <a:xfrm>
              <a:off x="183" y="324"/>
              <a:ext cx="1041" cy="158"/>
              <a:chOff x="284" y="1694"/>
              <a:chExt cx="740" cy="158"/>
            </a:xfrm>
          </p:grpSpPr>
          <p:sp>
            <p:nvSpPr>
              <p:cNvPr id="31" name="Freeform 19"/>
              <p:cNvSpPr>
                <a:spLocks/>
              </p:cNvSpPr>
              <p:nvPr/>
            </p:nvSpPr>
            <p:spPr bwMode="auto">
              <a:xfrm>
                <a:off x="284" y="1694"/>
                <a:ext cx="740" cy="158"/>
              </a:xfrm>
              <a:custGeom>
                <a:avLst/>
                <a:gdLst>
                  <a:gd name="T0" fmla="*/ 20 w 740"/>
                  <a:gd name="T1" fmla="*/ 0 h 158"/>
                  <a:gd name="T2" fmla="*/ 11 w 740"/>
                  <a:gd name="T3" fmla="*/ 2 h 158"/>
                  <a:gd name="T4" fmla="*/ 6 w 740"/>
                  <a:gd name="T5" fmla="*/ 7 h 158"/>
                  <a:gd name="T6" fmla="*/ 1 w 740"/>
                  <a:gd name="T7" fmla="*/ 12 h 158"/>
                  <a:gd name="T8" fmla="*/ 0 w 740"/>
                  <a:gd name="T9" fmla="*/ 20 h 158"/>
                  <a:gd name="T10" fmla="*/ 0 w 740"/>
                  <a:gd name="T11" fmla="*/ 138 h 158"/>
                  <a:gd name="T12" fmla="*/ 1 w 740"/>
                  <a:gd name="T13" fmla="*/ 145 h 158"/>
                  <a:gd name="T14" fmla="*/ 6 w 740"/>
                  <a:gd name="T15" fmla="*/ 152 h 158"/>
                  <a:gd name="T16" fmla="*/ 11 w 740"/>
                  <a:gd name="T17" fmla="*/ 155 h 158"/>
                  <a:gd name="T18" fmla="*/ 20 w 740"/>
                  <a:gd name="T19" fmla="*/ 157 h 158"/>
                  <a:gd name="T20" fmla="*/ 720 w 740"/>
                  <a:gd name="T21" fmla="*/ 157 h 158"/>
                  <a:gd name="T22" fmla="*/ 728 w 740"/>
                  <a:gd name="T23" fmla="*/ 155 h 158"/>
                  <a:gd name="T24" fmla="*/ 733 w 740"/>
                  <a:gd name="T25" fmla="*/ 152 h 158"/>
                  <a:gd name="T26" fmla="*/ 738 w 740"/>
                  <a:gd name="T27" fmla="*/ 145 h 158"/>
                  <a:gd name="T28" fmla="*/ 739 w 740"/>
                  <a:gd name="T29" fmla="*/ 138 h 158"/>
                  <a:gd name="T30" fmla="*/ 739 w 740"/>
                  <a:gd name="T31" fmla="*/ 20 h 158"/>
                  <a:gd name="T32" fmla="*/ 738 w 740"/>
                  <a:gd name="T33" fmla="*/ 12 h 158"/>
                  <a:gd name="T34" fmla="*/ 733 w 740"/>
                  <a:gd name="T35" fmla="*/ 7 h 158"/>
                  <a:gd name="T36" fmla="*/ 728 w 740"/>
                  <a:gd name="T37" fmla="*/ 2 h 158"/>
                  <a:gd name="T38" fmla="*/ 720 w 740"/>
                  <a:gd name="T39" fmla="*/ 0 h 158"/>
                  <a:gd name="T40" fmla="*/ 20 w 740"/>
                  <a:gd name="T41" fmla="*/ 0 h 15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40"/>
                  <a:gd name="T64" fmla="*/ 0 h 158"/>
                  <a:gd name="T65" fmla="*/ 740 w 740"/>
                  <a:gd name="T66" fmla="*/ 158 h 15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40" h="158">
                    <a:moveTo>
                      <a:pt x="20" y="0"/>
                    </a:moveTo>
                    <a:lnTo>
                      <a:pt x="11" y="2"/>
                    </a:lnTo>
                    <a:lnTo>
                      <a:pt x="6" y="7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138"/>
                    </a:lnTo>
                    <a:lnTo>
                      <a:pt x="1" y="145"/>
                    </a:lnTo>
                    <a:lnTo>
                      <a:pt x="6" y="152"/>
                    </a:lnTo>
                    <a:lnTo>
                      <a:pt x="11" y="155"/>
                    </a:lnTo>
                    <a:lnTo>
                      <a:pt x="20" y="157"/>
                    </a:lnTo>
                    <a:lnTo>
                      <a:pt x="720" y="157"/>
                    </a:lnTo>
                    <a:lnTo>
                      <a:pt x="728" y="155"/>
                    </a:lnTo>
                    <a:lnTo>
                      <a:pt x="733" y="152"/>
                    </a:lnTo>
                    <a:lnTo>
                      <a:pt x="738" y="145"/>
                    </a:lnTo>
                    <a:lnTo>
                      <a:pt x="739" y="138"/>
                    </a:lnTo>
                    <a:lnTo>
                      <a:pt x="739" y="20"/>
                    </a:lnTo>
                    <a:lnTo>
                      <a:pt x="738" y="12"/>
                    </a:lnTo>
                    <a:lnTo>
                      <a:pt x="733" y="7"/>
                    </a:lnTo>
                    <a:lnTo>
                      <a:pt x="728" y="2"/>
                    </a:lnTo>
                    <a:lnTo>
                      <a:pt x="720" y="0"/>
                    </a:lnTo>
                    <a:lnTo>
                      <a:pt x="20" y="0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b="1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32" name="Rectangle 20"/>
              <p:cNvSpPr>
                <a:spLocks noChangeArrowheads="1"/>
              </p:cNvSpPr>
              <p:nvPr/>
            </p:nvSpPr>
            <p:spPr bwMode="auto">
              <a:xfrm>
                <a:off x="356" y="1722"/>
                <a:ext cx="634" cy="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87015" tIns="43509" rIns="87015" bIns="43509" anchor="ctr"/>
              <a:lstStyle/>
              <a:p>
                <a:pPr algn="ctr" defTabSz="865188">
                  <a:spcBef>
                    <a:spcPct val="100000"/>
                  </a:spcBef>
                </a:pPr>
                <a:r>
                  <a:rPr lang="en-US" sz="1200" b="1" dirty="0" smtClean="0">
                    <a:solidFill>
                      <a:srgbClr val="000000"/>
                    </a:solidFill>
                    <a:latin typeface="Arial" pitchFamily="34" charset="0"/>
                  </a:rPr>
                  <a:t>Current State</a:t>
                </a:r>
                <a:endParaRPr lang="en-US" sz="1200" b="1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</p:grp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747212" y="3505200"/>
            <a:ext cx="3633788" cy="202132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D29 Designers only</a:t>
            </a:r>
          </a:p>
          <a:p>
            <a:pPr>
              <a:spcBef>
                <a:spcPct val="10000"/>
              </a:spcBef>
              <a:buClr>
                <a:srgbClr val="FF6600"/>
              </a:buClr>
              <a:buSzPct val="115000"/>
            </a:pPr>
            <a:endParaRPr lang="en-US" sz="115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FaST update weekly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Inclusion by LDAP group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Email appointment confirmation to Designer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Easy to use but often multiple screens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Appointment “Conflict” notification in KDAT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Online customer can make initial appointment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Horizontal timeline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Store reporting only</a:t>
            </a:r>
            <a:endParaRPr lang="en-US" sz="115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5005399" y="3505200"/>
            <a:ext cx="3724951" cy="2746906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D23, D29, D30 and D59 Specialists, Designers, DSs (not D29), COS (if assigned to dept.)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FaST updates nightly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Inclusion by Job Code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ESVS Quote and Notes to assigned associate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Very easy to use – Outlook/Smart Phone like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Appointment “Conflict” notification in AM and ESVS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Online customer can make initial appointment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Vertical layout to timeline, shared calendars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Reporting at store, district, region, division and company level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Can manage schedules with “Week” view</a:t>
            </a:r>
          </a:p>
          <a:p>
            <a:pPr marL="114300" indent="-114300">
              <a:spcBef>
                <a:spcPct val="10000"/>
              </a:spcBef>
              <a:buClr>
                <a:srgbClr val="FF6600"/>
              </a:buClr>
              <a:buSzPct val="115000"/>
              <a:buFont typeface="Wingdings" pitchFamily="2" charset="2"/>
              <a:buChar char="§"/>
            </a:pP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</a:rPr>
              <a:t>Auto-blocked time first/last 30 minutes of shift and 15 minutes before/after lunch.  Completely Editable.</a:t>
            </a:r>
            <a:endParaRPr lang="en-US" sz="115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463574" y="950923"/>
            <a:ext cx="2743200" cy="1891670"/>
            <a:chOff x="5416074" y="950923"/>
            <a:chExt cx="2743200" cy="1891670"/>
          </a:xfrm>
        </p:grpSpPr>
        <p:sp>
          <p:nvSpPr>
            <p:cNvPr id="44" name="Rounded Rectangle 43"/>
            <p:cNvSpPr/>
            <p:nvPr/>
          </p:nvSpPr>
          <p:spPr>
            <a:xfrm>
              <a:off x="5416074" y="950923"/>
              <a:ext cx="2743200" cy="189167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0566" y="1376134"/>
              <a:ext cx="2304618" cy="1257353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6018750" y="1086998"/>
              <a:ext cx="153006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FE6D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Appointment Maker</a:t>
              </a:r>
              <a:endParaRPr lang="en-US" sz="1100" b="1" dirty="0">
                <a:solidFill>
                  <a:srgbClr val="FE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149925" y="963887"/>
            <a:ext cx="2743200" cy="1891670"/>
            <a:chOff x="1066800" y="963887"/>
            <a:chExt cx="2743200" cy="1891670"/>
          </a:xfrm>
        </p:grpSpPr>
        <p:sp>
          <p:nvSpPr>
            <p:cNvPr id="43" name="Rounded Rectangle 42"/>
            <p:cNvSpPr/>
            <p:nvPr/>
          </p:nvSpPr>
          <p:spPr>
            <a:xfrm>
              <a:off x="1066800" y="963887"/>
              <a:ext cx="2743200" cy="189167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flat" dir="t"/>
            </a:scene3d>
            <a:sp3d z="127000" prstMaterial="plastic">
              <a:bevelT w="88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TextBox 29"/>
            <p:cNvSpPr txBox="1"/>
            <p:nvPr/>
          </p:nvSpPr>
          <p:spPr>
            <a:xfrm>
              <a:off x="2095500" y="1109169"/>
              <a:ext cx="685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FE6D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KDAT</a:t>
              </a:r>
              <a:endParaRPr lang="en-US" sz="1100" b="1" dirty="0">
                <a:solidFill>
                  <a:srgbClr val="FE6D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399" y="1376286"/>
              <a:ext cx="1600189" cy="948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7049" y="1752600"/>
              <a:ext cx="1604463" cy="9611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575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1" y="18288"/>
            <a:ext cx="8392289" cy="667512"/>
          </a:xfrm>
        </p:spPr>
        <p:txBody>
          <a:bodyPr/>
          <a:lstStyle/>
          <a:p>
            <a:r>
              <a:rPr lang="en-US" sz="3200" dirty="0" smtClean="0"/>
              <a:t>Appointment Maker – Information</a:t>
            </a:r>
            <a:endParaRPr lang="en-US" sz="3200" dirty="0"/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4631376" y="739642"/>
            <a:ext cx="1" cy="5570883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 flipV="1">
            <a:off x="440377" y="3568419"/>
            <a:ext cx="4190999" cy="26127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 bwMode="auto">
          <a:xfrm>
            <a:off x="268546" y="591975"/>
            <a:ext cx="4362831" cy="81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Tx/>
              <a:buNone/>
              <a:tabLst>
                <a:tab pos="7772400" algn="r"/>
              </a:tabLst>
              <a:defRPr/>
            </a:pPr>
            <a:r>
              <a:rPr lang="en-US" sz="1200" b="1" u="sng" dirty="0" smtClean="0">
                <a:solidFill>
                  <a:sysClr val="windowText" lastClr="000000"/>
                </a:solidFill>
              </a:rPr>
              <a:t>Training</a:t>
            </a:r>
          </a:p>
          <a:p>
            <a:pPr eaLnBrk="1" fontAlgn="auto" hangingPunct="1">
              <a:spcBef>
                <a:spcPts val="0"/>
              </a:spcBef>
              <a:spcAft>
                <a:spcPts val="600"/>
              </a:spcAft>
              <a:buSzTx/>
              <a:tabLst>
                <a:tab pos="7772400" algn="r"/>
              </a:tabLst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Learning</a:t>
            </a:r>
            <a:r>
              <a:rPr kumimoji="0" lang="en-US" sz="12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Class </a:t>
            </a:r>
            <a:r>
              <a:rPr lang="en-US" sz="1200" dirty="0" smtClean="0"/>
              <a:t>WBT-00047700) found </a:t>
            </a:r>
            <a:r>
              <a:rPr lang="en-US" sz="1200" dirty="0"/>
              <a:t>in Knowledge Depot (myApron &gt; my Tool Box &gt; Knowledge Depot) </a:t>
            </a:r>
            <a:endParaRPr lang="en-US" sz="1200" dirty="0" smtClean="0"/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kumimoji="0" lang="en-US" sz="1200" b="0" i="0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15-Minutes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Overview of tool and process</a:t>
            </a:r>
            <a:endParaRPr kumimoji="0" lang="en-US" sz="1200" b="0" i="0" strike="noStrike" kern="0" cap="none" spc="0" normalizeH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39725" marR="0" lvl="0" indent="-3397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Help Guide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Screen shots and FAQ’s – the “how to”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In WLM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Linked in the tool for easy reference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Arial" pitchFamily="34" charset="0"/>
              <a:buChar char="•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On </a:t>
            </a:r>
            <a:r>
              <a:rPr lang="en-US" sz="1200" i="1" dirty="0" smtClean="0">
                <a:solidFill>
                  <a:sysClr val="windowText" lastClr="000000"/>
                </a:solidFill>
              </a:rPr>
              <a:t>myApron &gt; mySuccess – myDepartment &gt; Specialty – Training &gt; Specialty: Appointment Maker Help Guide</a:t>
            </a:r>
          </a:p>
          <a:p>
            <a:pPr marL="339725" marR="0" lvl="0" indent="-3397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Mouse rollover feature in tool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933" y="4689898"/>
            <a:ext cx="2514600" cy="13722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0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347" y="4941228"/>
            <a:ext cx="1898372" cy="140012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268545" y="3644529"/>
            <a:ext cx="4362831" cy="81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15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5000"/>
              <a:buFont typeface="Wingdings" pitchFamily="2" charset="2"/>
              <a:buChar char="§"/>
              <a:defRPr sz="22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Wingdings" pitchFamily="2" charset="2"/>
              <a:buNone/>
              <a:tabLst>
                <a:tab pos="7772400" algn="r"/>
              </a:tabLst>
              <a:defRPr/>
            </a:pPr>
            <a:r>
              <a:rPr lang="en-US" sz="1200" b="1" u="sng" dirty="0" smtClean="0">
                <a:solidFill>
                  <a:sysClr val="windowText" lastClr="000000"/>
                </a:solidFill>
              </a:rPr>
              <a:t>Pilot Feedback</a:t>
            </a:r>
            <a:endParaRPr lang="en-US" sz="1100" dirty="0" smtClean="0">
              <a:solidFill>
                <a:sysClr val="windowText" lastClr="00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It is so easy to use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Our associates found it easy to use and easy to navigate with quick access to different screens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Love the content in the ESVS note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It is an easy way to follow up with appointments by capturing notes with the ESVS note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It is easy follow daily schedules of associates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Overall this has potential to be a great tool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Seeing the weekly shared calendar is a great management tool</a:t>
            </a:r>
          </a:p>
          <a:p>
            <a:pPr eaLnBrk="1" fontAlgn="auto" hangingPunct="1">
              <a:spcBef>
                <a:spcPts val="0"/>
              </a:spcBef>
              <a:spcAft>
                <a:spcPts val="200"/>
              </a:spcAft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It is a big win to be able to reassign an appointment to another associate  (can drag appointment over and a note is created in ESVS for new associate)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	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748464" y="581292"/>
            <a:ext cx="4362831" cy="816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15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5000"/>
              <a:buFont typeface="Wingdings" pitchFamily="2" charset="2"/>
              <a:buChar char="§"/>
              <a:defRPr sz="22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115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Wingdings" pitchFamily="2" charset="2"/>
              <a:buNone/>
              <a:tabLst>
                <a:tab pos="7772400" algn="r"/>
              </a:tabLst>
              <a:defRPr/>
            </a:pPr>
            <a:r>
              <a:rPr lang="en-US" sz="1200" b="1" u="sng" dirty="0" smtClean="0">
                <a:solidFill>
                  <a:sysClr val="windowText" lastClr="000000"/>
                </a:solidFill>
              </a:rPr>
              <a:t>Our request to you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+mj-lt"/>
              <a:buAutoNum type="arabicPeriod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Cascade the message to DMs </a:t>
            </a:r>
            <a:r>
              <a:rPr lang="en-US" sz="1200" dirty="0" smtClean="0">
                <a:solidFill>
                  <a:sysClr val="windowText" lastClr="000000"/>
                </a:solidFill>
                <a:sym typeface="Wingdings" pitchFamily="2" charset="2"/>
              </a:rPr>
              <a:t> SMs  SASMs  DSs  Specialists and Designers</a:t>
            </a:r>
            <a:endParaRPr lang="en-US" sz="1200" dirty="0" smtClean="0"/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Complete the Knowledge Depot class</a:t>
            </a:r>
          </a:p>
          <a:p>
            <a:pPr marL="571500" lvl="1" indent="-171450" eaLnBrk="1" fontAlgn="auto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Use the tool every day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Become familiar with it – make practice customer appointments, real customer appointments, real self-appointments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Move, adjust times, cancel practice appts.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Routinely look in ESVS for the quote and notes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DSs use as a management tool (weekly view) and to enter own self-appointments (staff meeting, etc.)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Opening MOD habit: call out = check for reschedule appointments and customers to call</a:t>
            </a:r>
          </a:p>
          <a:p>
            <a:pPr marL="971550" lvl="2" indent="-171450" eaLnBrk="1" fontAlgn="auto" hangingPunct="1">
              <a:spcBef>
                <a:spcPts val="0"/>
              </a:spcBef>
              <a:spcAft>
                <a:spcPts val="600"/>
              </a:spcAft>
              <a:buClr>
                <a:srgbClr val="FF6600"/>
              </a:buClr>
              <a:buSzTx/>
              <a:buFont typeface="Wingdings" pitchFamily="2" charset="2"/>
              <a:buChar char="ü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Use the reporting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600"/>
              </a:spcAft>
              <a:buSzTx/>
              <a:buFont typeface="+mj-lt"/>
              <a:buAutoNum type="arabicPeriod"/>
              <a:tabLst>
                <a:tab pos="7772400" algn="r"/>
              </a:tabLst>
              <a:defRPr/>
            </a:pPr>
            <a:r>
              <a:rPr lang="en-US" sz="1200" dirty="0" smtClean="0">
                <a:solidFill>
                  <a:sysClr val="windowText" lastClr="000000"/>
                </a:solidFill>
              </a:rPr>
              <a:t>Follow-up frequently </a:t>
            </a:r>
            <a:r>
              <a:rPr lang="en-US" sz="1200" dirty="0" smtClean="0">
                <a:solidFill>
                  <a:sysClr val="windowText" lastClr="000000"/>
                </a:solidFill>
                <a:sym typeface="Wingdings" pitchFamily="2" charset="2"/>
              </a:rPr>
              <a:t> Make it a part of stores DNA</a:t>
            </a:r>
            <a:r>
              <a:rPr lang="en-US" sz="1600" dirty="0" smtClean="0">
                <a:solidFill>
                  <a:sysClr val="windowText" lastClr="000000"/>
                </a:solidFill>
              </a:rPr>
              <a:t>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r>
              <a:rPr lang="en-US" sz="1800" dirty="0" smtClean="0">
                <a:solidFill>
                  <a:sysClr val="windowText" lastClr="000000"/>
                </a:solidFill>
              </a:rPr>
              <a:t>	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772400" algn="r"/>
              </a:tabLst>
              <a:defRPr/>
            </a:pPr>
            <a:endParaRPr lang="en-US" sz="180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24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Appointment Maker -  Schedule &amp; Next Steps</a:t>
            </a:r>
            <a:endParaRPr lang="en-US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09600"/>
            <a:ext cx="7980045" cy="4266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Connector 3"/>
          <p:cNvCxnSpPr/>
          <p:nvPr/>
        </p:nvCxnSpPr>
        <p:spPr bwMode="auto">
          <a:xfrm>
            <a:off x="335280" y="2455818"/>
            <a:ext cx="86106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741045" y="5029200"/>
            <a:ext cx="800100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600" b="1" u="sng" dirty="0" smtClean="0">
                <a:latin typeface="+mn-lt"/>
              </a:rPr>
              <a:t>Next Steps</a:t>
            </a:r>
          </a:p>
          <a:p>
            <a:pPr marL="285750" indent="-285750"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+mn-lt"/>
              </a:rPr>
              <a:t>Launch Gatekeeper</a:t>
            </a:r>
          </a:p>
          <a:p>
            <a:pPr marL="285750" indent="-285750"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+mn-lt"/>
              </a:rPr>
              <a:t>Ensure RDO/DOMs receive training information</a:t>
            </a:r>
          </a:p>
          <a:p>
            <a:pPr marL="285750" indent="-285750"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+mn-lt"/>
              </a:rPr>
              <a:t>Ensure HR teams drive the training completion</a:t>
            </a:r>
          </a:p>
          <a:p>
            <a:pPr marL="285750" indent="-285750"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+mn-lt"/>
              </a:rPr>
              <a:t>WLM/myPlanner visible in all stores</a:t>
            </a:r>
          </a:p>
          <a:p>
            <a:pPr marL="285750" indent="-285750">
              <a:buClr>
                <a:srgbClr val="FF6600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+mn-lt"/>
              </a:rPr>
              <a:t>Continue to monitor The Warehouse for feedback</a:t>
            </a:r>
          </a:p>
        </p:txBody>
      </p:sp>
    </p:spTree>
    <p:extLst>
      <p:ext uri="{BB962C8B-B14F-4D97-AF65-F5344CB8AC3E}">
        <p14:creationId xmlns:p14="http://schemas.microsoft.com/office/powerpoint/2010/main" val="269979118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Template_Microsoft Office 2007">
  <a:themeElements>
    <a:clrScheme name="2009_PowerPoint_Template 10x7.5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4A1CD"/>
      </a:accent1>
      <a:accent2>
        <a:srgbClr val="35485C"/>
      </a:accent2>
      <a:accent3>
        <a:srgbClr val="FFFFFF"/>
      </a:accent3>
      <a:accent4>
        <a:srgbClr val="000000"/>
      </a:accent4>
      <a:accent5>
        <a:srgbClr val="B3CDE3"/>
      </a:accent5>
      <a:accent6>
        <a:srgbClr val="2F4053"/>
      </a:accent6>
      <a:hlink>
        <a:srgbClr val="FF903D"/>
      </a:hlink>
      <a:folHlink>
        <a:srgbClr val="E4D4BE"/>
      </a:folHlink>
    </a:clrScheme>
    <a:fontScheme name="2009_PowerPoint_Template 10x7.5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2009_PowerPoint_Template 10x7.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_PowerPoint_Template 10x7.5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FEF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_PowerPoint_Template 10x7.5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4D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07 Template">
  <a:themeElements>
    <a:clrScheme name="2007 Template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4A1CD"/>
      </a:accent1>
      <a:accent2>
        <a:srgbClr val="35485C"/>
      </a:accent2>
      <a:accent3>
        <a:srgbClr val="FFFFFF"/>
      </a:accent3>
      <a:accent4>
        <a:srgbClr val="000000"/>
      </a:accent4>
      <a:accent5>
        <a:srgbClr val="B3CDE3"/>
      </a:accent5>
      <a:accent6>
        <a:srgbClr val="2F4053"/>
      </a:accent6>
      <a:hlink>
        <a:srgbClr val="FF903D"/>
      </a:hlink>
      <a:folHlink>
        <a:srgbClr val="E4D4BE"/>
      </a:folHlink>
    </a:clrScheme>
    <a:fontScheme name="2007 Template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mpact" pitchFamily="34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 anchor="t">
        <a:spAutoFit/>
      </a:bodyPr>
      <a:lstStyle>
        <a:defPPr algn="ctr">
          <a:defRPr sz="1600" dirty="0" smtClean="0">
            <a:latin typeface="+mn-lt"/>
          </a:defRPr>
        </a:defPPr>
      </a:lstStyle>
    </a:txDef>
  </a:objectDefaults>
  <a:extraClrSchemeLst>
    <a:extraClrScheme>
      <a:clrScheme name="2007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FEF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4D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007 Template-Final">
  <a:themeElements>
    <a:clrScheme name="2007 Template-Final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4A1CD"/>
      </a:accent1>
      <a:accent2>
        <a:srgbClr val="35485C"/>
      </a:accent2>
      <a:accent3>
        <a:srgbClr val="FFFFFF"/>
      </a:accent3>
      <a:accent4>
        <a:srgbClr val="000000"/>
      </a:accent4>
      <a:accent5>
        <a:srgbClr val="B3CDE3"/>
      </a:accent5>
      <a:accent6>
        <a:srgbClr val="2F4053"/>
      </a:accent6>
      <a:hlink>
        <a:srgbClr val="FF903D"/>
      </a:hlink>
      <a:folHlink>
        <a:srgbClr val="E4D4BE"/>
      </a:folHlink>
    </a:clrScheme>
    <a:fontScheme name="2007 Template-Fin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007 Template-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 Template-Final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FEF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 Template-Final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4A1CD"/>
        </a:accent1>
        <a:accent2>
          <a:srgbClr val="35485C"/>
        </a:accent2>
        <a:accent3>
          <a:srgbClr val="FFFFFF"/>
        </a:accent3>
        <a:accent4>
          <a:srgbClr val="000000"/>
        </a:accent4>
        <a:accent5>
          <a:srgbClr val="B3CDE3"/>
        </a:accent5>
        <a:accent6>
          <a:srgbClr val="2F4053"/>
        </a:accent6>
        <a:hlink>
          <a:srgbClr val="FF903D"/>
        </a:hlink>
        <a:folHlink>
          <a:srgbClr val="E4D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92FE2477BD4443BC85BA5650C65A01" ma:contentTypeVersion="0" ma:contentTypeDescription="Create a new document." ma:contentTypeScope="" ma:versionID="7b0797215b180346476fe90aea8132c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983D9A-6028-4309-87EF-188AC4D2CFE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A5449EE-F622-4F76-9FEC-F0C0C1E40B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E18570-7736-4D33-8668-6B85035577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PowerPoint_Template_Microsoft Office 2007</Template>
  <TotalTime>20294</TotalTime>
  <Words>493</Words>
  <Application>Microsoft Office PowerPoint</Application>
  <PresentationFormat>On-screen Show (4:3)</PresentationFormat>
  <Paragraphs>80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PowerPoint_Template_Microsoft Office 2007</vt:lpstr>
      <vt:lpstr>2007 Template</vt:lpstr>
      <vt:lpstr>2007 Template-Final</vt:lpstr>
      <vt:lpstr>Appointment Maker:  Pilot Review</vt:lpstr>
      <vt:lpstr>Appointment Maker – Existing versus Future </vt:lpstr>
      <vt:lpstr>Appointment Maker – Information</vt:lpstr>
      <vt:lpstr>Appointment Maker -  Schedule &amp; Next Steps</vt:lpstr>
    </vt:vector>
  </TitlesOfParts>
  <Company>The Home Depot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Impact 38pt. (Initial Caps)</dc:title>
  <dc:creator>The Home Depot</dc:creator>
  <cp:lastModifiedBy>mxw238</cp:lastModifiedBy>
  <cp:revision>470</cp:revision>
  <cp:lastPrinted>2012-09-24T12:30:52Z</cp:lastPrinted>
  <dcterms:created xsi:type="dcterms:W3CDTF">2009-10-19T14:58:00Z</dcterms:created>
  <dcterms:modified xsi:type="dcterms:W3CDTF">2012-09-26T20:04:03Z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0x010100F892FE2477BD4443BC85BA5650C65A01</vt:lpwstr>
  </property>
</Properties>
</file>